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7BC6F9-3E97-4AF1-85A4-0929C03549C7}">
  <a:tblStyle styleId="{457BC6F9-3E97-4AF1-85A4-0929C03549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c8f57bc0b_9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c8f57bc0b_9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c8f57bc0b_9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c8f57bc0b_9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c8f57bc0b_9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c8f57bc0b_9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ca0c0c7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0ca0c0c7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ca0c0c7c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ca0c0c7c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c8f57bc0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c8f57bc0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470765d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d470765d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470765d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d470765d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c8f57bc0b_9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0c8f57bc0b_9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c8f57bc0b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c8f57bc0b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470765d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d470765d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c8f57bc0b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c8f57bc0b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46fc1277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46fc1277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c8f57bc0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c8f57bc0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gif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4.png"/><Relationship Id="rId13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Integrantes: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latin typeface="Arial"/>
                <a:ea typeface="Arial"/>
                <a:cs typeface="Arial"/>
                <a:sym typeface="Arial"/>
              </a:rPr>
              <a:t>Carlos Humberto Martins Júnior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Lucas Gabriel Theodoro Araújo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latin typeface="Arial"/>
                <a:ea typeface="Arial"/>
                <a:cs typeface="Arial"/>
                <a:sym typeface="Arial"/>
              </a:rPr>
              <a:t>Paulo Henrique Alves Santos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latin typeface="Arial"/>
                <a:ea typeface="Arial"/>
                <a:cs typeface="Arial"/>
                <a:sym typeface="Arial"/>
              </a:rPr>
              <a:t>Pedro Henrique Pires França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Bemobi - CorsasAI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Farol de Churn</a:t>
            </a:r>
            <a:endParaRPr b="1" sz="2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2974375"/>
            <a:ext cx="3821600" cy="21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Consulta B2C</a:t>
            </a:r>
            <a:endParaRPr/>
          </a:p>
        </p:txBody>
      </p:sp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275" y="136100"/>
            <a:ext cx="2740100" cy="487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2"/>
          <p:cNvSpPr txBox="1"/>
          <p:nvPr/>
        </p:nvSpPr>
        <p:spPr>
          <a:xfrm>
            <a:off x="460975" y="1919800"/>
            <a:ext cx="4186200" cy="27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Caso aconteça um </a:t>
            </a:r>
            <a:r>
              <a:rPr b="1" lang="pt-BR">
                <a:solidFill>
                  <a:srgbClr val="FF4000"/>
                </a:solidFill>
              </a:rPr>
              <a:t>problema</a:t>
            </a:r>
            <a:r>
              <a:rPr lang="pt-BR">
                <a:solidFill>
                  <a:schemeClr val="dk2"/>
                </a:solidFill>
              </a:rPr>
              <a:t> ou um </a:t>
            </a:r>
            <a:r>
              <a:rPr b="1" lang="pt-BR">
                <a:solidFill>
                  <a:srgbClr val="FF0000"/>
                </a:solidFill>
              </a:rPr>
              <a:t>atraso</a:t>
            </a:r>
            <a:r>
              <a:rPr lang="pt-BR">
                <a:solidFill>
                  <a:srgbClr val="FF0000"/>
                </a:solidFill>
              </a:rPr>
              <a:t> </a:t>
            </a:r>
            <a:r>
              <a:rPr lang="pt-BR">
                <a:solidFill>
                  <a:schemeClr val="dk2"/>
                </a:solidFill>
              </a:rPr>
              <a:t>no faturamento de um </a:t>
            </a:r>
            <a:r>
              <a:rPr b="1" lang="pt-BR">
                <a:solidFill>
                  <a:srgbClr val="4FD813"/>
                </a:solidFill>
              </a:rPr>
              <a:t>bom pagador</a:t>
            </a:r>
            <a:r>
              <a:rPr lang="pt-BR">
                <a:solidFill>
                  <a:schemeClr val="dk2"/>
                </a:solidFill>
              </a:rPr>
              <a:t>, poderá ser proposto a quitação sem acréscimos via pix.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Consulta B2C</a:t>
            </a:r>
            <a:endParaRPr/>
          </a:p>
        </p:txBody>
      </p:sp>
      <p:pic>
        <p:nvPicPr>
          <p:cNvPr id="347" name="Google Shape;3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275" y="136100"/>
            <a:ext cx="2740100" cy="487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3"/>
          <p:cNvSpPr txBox="1"/>
          <p:nvPr/>
        </p:nvSpPr>
        <p:spPr>
          <a:xfrm>
            <a:off x="460975" y="1919800"/>
            <a:ext cx="4186200" cy="27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Para os </a:t>
            </a:r>
            <a:r>
              <a:rPr b="1" lang="pt-BR">
                <a:solidFill>
                  <a:srgbClr val="FF0000"/>
                </a:solidFill>
              </a:rPr>
              <a:t>maus pagadores</a:t>
            </a:r>
            <a:r>
              <a:rPr lang="pt-BR">
                <a:solidFill>
                  <a:schemeClr val="dk2"/>
                </a:solidFill>
              </a:rPr>
              <a:t> que </a:t>
            </a:r>
            <a:r>
              <a:rPr b="1" lang="pt-BR">
                <a:solidFill>
                  <a:srgbClr val="FF4000"/>
                </a:solidFill>
              </a:rPr>
              <a:t>não possuem faturamento automático</a:t>
            </a:r>
            <a:r>
              <a:rPr lang="pt-BR">
                <a:solidFill>
                  <a:schemeClr val="dk2"/>
                </a:solidFill>
              </a:rPr>
              <a:t> um aviso será enviado com 10 dias de antecedência.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De modo similar caso a </a:t>
            </a:r>
            <a:r>
              <a:rPr b="1" lang="pt-BR">
                <a:solidFill>
                  <a:srgbClr val="FF0000"/>
                </a:solidFill>
              </a:rPr>
              <a:t>dívida ainda esteja aberta no dia de seu vencimento</a:t>
            </a:r>
            <a:r>
              <a:rPr lang="pt-BR">
                <a:solidFill>
                  <a:schemeClr val="dk2"/>
                </a:solidFill>
              </a:rPr>
              <a:t> mais uma aviso será disparado.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Consulta B2C</a:t>
            </a:r>
            <a:endParaRPr/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275" y="136100"/>
            <a:ext cx="2740100" cy="487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4"/>
          <p:cNvSpPr txBox="1"/>
          <p:nvPr/>
        </p:nvSpPr>
        <p:spPr>
          <a:xfrm>
            <a:off x="460975" y="1919800"/>
            <a:ext cx="4186200" cy="27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Caso o cliente seja um </a:t>
            </a:r>
            <a:r>
              <a:rPr b="1" lang="pt-BR">
                <a:solidFill>
                  <a:srgbClr val="FF4000"/>
                </a:solidFill>
              </a:rPr>
              <a:t>mal pagador contuma</a:t>
            </a:r>
            <a:r>
              <a:rPr b="1" lang="pt-BR">
                <a:solidFill>
                  <a:srgbClr val="FF4000"/>
                </a:solidFill>
              </a:rPr>
              <a:t>z</a:t>
            </a:r>
            <a:r>
              <a:rPr b="1" lang="pt-BR">
                <a:solidFill>
                  <a:srgbClr val="9900FF"/>
                </a:solidFill>
              </a:rPr>
              <a:t> </a:t>
            </a:r>
            <a:r>
              <a:rPr lang="pt-BR">
                <a:solidFill>
                  <a:schemeClr val="dk2"/>
                </a:solidFill>
              </a:rPr>
              <a:t>e com </a:t>
            </a:r>
            <a:r>
              <a:rPr b="1" lang="pt-BR">
                <a:solidFill>
                  <a:srgbClr val="FF4000"/>
                </a:solidFill>
              </a:rPr>
              <a:t>risco de evasão</a:t>
            </a:r>
            <a:r>
              <a:rPr lang="pt-BR">
                <a:solidFill>
                  <a:schemeClr val="dk2"/>
                </a:solidFill>
              </a:rPr>
              <a:t> o sistema também poderá sugerir uma renegociação com a prestadora e/ou a contratação de uma forma </a:t>
            </a:r>
            <a:r>
              <a:rPr lang="pt-BR">
                <a:solidFill>
                  <a:schemeClr val="dk2"/>
                </a:solidFill>
              </a:rPr>
              <a:t>automática</a:t>
            </a:r>
            <a:r>
              <a:rPr lang="pt-BR">
                <a:solidFill>
                  <a:schemeClr val="dk2"/>
                </a:solidFill>
              </a:rPr>
              <a:t> de pagamento.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812" y="3650650"/>
            <a:ext cx="796450" cy="7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100" y="827525"/>
            <a:ext cx="796450" cy="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5938" y="1864987"/>
            <a:ext cx="738525" cy="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5"/>
          <p:cNvPicPr preferRelativeResize="0"/>
          <p:nvPr/>
        </p:nvPicPr>
        <p:blipFill rotWithShape="1">
          <a:blip r:embed="rId6">
            <a:alphaModFix/>
          </a:blip>
          <a:srcRect b="-73259" l="-318160" r="318160" t="73259"/>
          <a:stretch/>
        </p:blipFill>
        <p:spPr>
          <a:xfrm>
            <a:off x="3833101" y="1173250"/>
            <a:ext cx="1172725" cy="117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812" y="1035975"/>
            <a:ext cx="634877" cy="7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/>
          <p:nvPr/>
        </p:nvSpPr>
        <p:spPr>
          <a:xfrm>
            <a:off x="3071613" y="1597950"/>
            <a:ext cx="2422800" cy="194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Nunito"/>
                <a:ea typeface="Nunito"/>
                <a:cs typeface="Nunito"/>
                <a:sym typeface="Nunito"/>
              </a:rPr>
              <a:t>R$ 20.010, 00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6" name="Google Shape;36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3813" y="3008250"/>
            <a:ext cx="738525" cy="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8650" y="3746777"/>
            <a:ext cx="999300" cy="99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19887" y="3650650"/>
            <a:ext cx="918650" cy="9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1300" y="2211800"/>
            <a:ext cx="796451" cy="7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5"/>
          <p:cNvSpPr txBox="1"/>
          <p:nvPr/>
        </p:nvSpPr>
        <p:spPr>
          <a:xfrm>
            <a:off x="3361788" y="4569300"/>
            <a:ext cx="18348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Cientista de dados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R$ 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.000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25"/>
          <p:cNvSpPr txBox="1"/>
          <p:nvPr/>
        </p:nvSpPr>
        <p:spPr>
          <a:xfrm>
            <a:off x="34925" y="3104350"/>
            <a:ext cx="19389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Engenheiro de dados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R$ 6.000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1819275" y="4448025"/>
            <a:ext cx="10476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RPA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R$ 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2.500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637" y="642075"/>
            <a:ext cx="8858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7175" y="92525"/>
            <a:ext cx="1172724" cy="117272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5"/>
          <p:cNvSpPr txBox="1"/>
          <p:nvPr/>
        </p:nvSpPr>
        <p:spPr>
          <a:xfrm>
            <a:off x="5235075" y="714850"/>
            <a:ext cx="3150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API (AWS) - 5 Milhões de Requisições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R$ 110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354050" y="1228188"/>
            <a:ext cx="3342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Mensageria - 1 milhão de 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mensagens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R$ 3.000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25"/>
          <p:cNvSpPr txBox="1"/>
          <p:nvPr/>
        </p:nvSpPr>
        <p:spPr>
          <a:xfrm>
            <a:off x="6265750" y="4167888"/>
            <a:ext cx="2006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Banco de dados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R$ 200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8" name="Google Shape;378;p25"/>
          <p:cNvSpPr txBox="1"/>
          <p:nvPr/>
        </p:nvSpPr>
        <p:spPr>
          <a:xfrm>
            <a:off x="6592200" y="2310032"/>
            <a:ext cx="20064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Hospedagem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R$ 2.000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2921663" y="212550"/>
            <a:ext cx="2833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GenAI - 1 milhão de mensagens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R$ 1.200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 txBox="1"/>
          <p:nvPr>
            <p:ph type="title"/>
          </p:nvPr>
        </p:nvSpPr>
        <p:spPr>
          <a:xfrm>
            <a:off x="1205725" y="5223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Ganhos</a:t>
            </a:r>
            <a:endParaRPr/>
          </a:p>
        </p:txBody>
      </p:sp>
      <p:pic>
        <p:nvPicPr>
          <p:cNvPr id="385" name="Google Shape;3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5" y="1521600"/>
            <a:ext cx="4519367" cy="32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6"/>
          <p:cNvSpPr txBox="1"/>
          <p:nvPr/>
        </p:nvSpPr>
        <p:spPr>
          <a:xfrm>
            <a:off x="5080475" y="1649800"/>
            <a:ext cx="3718800" cy="3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pt-BR">
                <a:solidFill>
                  <a:schemeClr val="dk2"/>
                </a:solidFill>
              </a:rPr>
              <a:t> </a:t>
            </a:r>
            <a:r>
              <a:rPr b="1" lang="pt-BR">
                <a:solidFill>
                  <a:srgbClr val="9900FF"/>
                </a:solidFill>
              </a:rPr>
              <a:t>5 milhões</a:t>
            </a:r>
            <a:r>
              <a:rPr lang="pt-BR">
                <a:solidFill>
                  <a:schemeClr val="dk2"/>
                </a:solidFill>
              </a:rPr>
              <a:t> clientes.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pt-BR">
                <a:solidFill>
                  <a:schemeClr val="dk2"/>
                </a:solidFill>
              </a:rPr>
              <a:t> </a:t>
            </a:r>
            <a:r>
              <a:rPr b="1" lang="pt-BR">
                <a:solidFill>
                  <a:srgbClr val="9900FF"/>
                </a:solidFill>
              </a:rPr>
              <a:t>4 %  alto </a:t>
            </a:r>
            <a:r>
              <a:rPr lang="pt-BR">
                <a:solidFill>
                  <a:schemeClr val="dk2"/>
                </a:solidFill>
              </a:rPr>
              <a:t>risco.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pt-BR">
                <a:solidFill>
                  <a:srgbClr val="9900FF"/>
                </a:solidFill>
              </a:rPr>
              <a:t>200.000 pessoas</a:t>
            </a:r>
            <a:r>
              <a:rPr lang="pt-BR">
                <a:solidFill>
                  <a:schemeClr val="dk2"/>
                </a:solidFill>
              </a:rPr>
              <a:t> churn alto.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pt-BR">
                <a:solidFill>
                  <a:srgbClr val="9900FF"/>
                </a:solidFill>
              </a:rPr>
              <a:t>R$ 85,00</a:t>
            </a:r>
            <a:r>
              <a:rPr lang="pt-BR">
                <a:solidFill>
                  <a:schemeClr val="dk2"/>
                </a:solidFill>
              </a:rPr>
              <a:t> por pagamento.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Perde-se</a:t>
            </a:r>
            <a:r>
              <a:rPr b="1" lang="pt-BR" sz="1500">
                <a:solidFill>
                  <a:srgbClr val="9900FF"/>
                </a:solidFill>
              </a:rPr>
              <a:t> </a:t>
            </a:r>
            <a:r>
              <a:rPr b="1" lang="pt-BR">
                <a:solidFill>
                  <a:srgbClr val="FF4000"/>
                </a:solidFill>
              </a:rPr>
              <a:t>R$ 17.000.000,00</a:t>
            </a:r>
            <a:r>
              <a:rPr lang="pt-BR">
                <a:solidFill>
                  <a:schemeClr val="dk2"/>
                </a:solidFill>
              </a:rPr>
              <a:t> mensal</a:t>
            </a:r>
            <a:r>
              <a:rPr lang="pt-BR">
                <a:solidFill>
                  <a:schemeClr val="dk2"/>
                </a:solidFill>
              </a:rPr>
              <a:t>mente</a:t>
            </a:r>
            <a:r>
              <a:rPr lang="pt-BR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26"/>
          <p:cNvSpPr/>
          <p:nvPr/>
        </p:nvSpPr>
        <p:spPr>
          <a:xfrm>
            <a:off x="4933575" y="3374200"/>
            <a:ext cx="190500" cy="463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4000"/>
          </a:solidFill>
          <a:ln cap="flat" cmpd="sng" w="9525">
            <a:solidFill>
              <a:srgbClr val="FF4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4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p26"/>
          <p:cNvSpPr/>
          <p:nvPr/>
        </p:nvSpPr>
        <p:spPr>
          <a:xfrm>
            <a:off x="4088900" y="1469725"/>
            <a:ext cx="428700" cy="584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FD81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FD8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26"/>
          <p:cNvSpPr txBox="1"/>
          <p:nvPr/>
        </p:nvSpPr>
        <p:spPr>
          <a:xfrm>
            <a:off x="3269025" y="10233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4FD813"/>
                </a:solidFill>
              </a:rPr>
              <a:t>Até R$ 1.700.000,00</a:t>
            </a:r>
            <a:endParaRPr b="1" sz="1700">
              <a:solidFill>
                <a:srgbClr val="4FD81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150" y="3032412"/>
            <a:ext cx="1957025" cy="19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888" y="922975"/>
            <a:ext cx="1327900" cy="13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7"/>
          <p:cNvSpPr txBox="1"/>
          <p:nvPr/>
        </p:nvSpPr>
        <p:spPr>
          <a:xfrm>
            <a:off x="3358325" y="111100"/>
            <a:ext cx="27165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2"/>
                </a:solidFill>
              </a:rPr>
              <a:t>Time - CorsasAI</a:t>
            </a:r>
            <a:endParaRPr b="1" sz="2600">
              <a:solidFill>
                <a:schemeClr val="dk2"/>
              </a:solidFill>
            </a:endParaRPr>
          </a:p>
        </p:txBody>
      </p:sp>
      <p:pic>
        <p:nvPicPr>
          <p:cNvPr id="397" name="Google Shape;3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25" y="901300"/>
            <a:ext cx="1371250" cy="13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3725" y="901300"/>
            <a:ext cx="1371250" cy="13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6725" y="901300"/>
            <a:ext cx="1327900" cy="13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7"/>
          <p:cNvSpPr txBox="1"/>
          <p:nvPr/>
        </p:nvSpPr>
        <p:spPr>
          <a:xfrm>
            <a:off x="367450" y="2340450"/>
            <a:ext cx="1638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lang="pt-BR" sz="1500">
                <a:solidFill>
                  <a:schemeClr val="lt1"/>
                </a:solidFill>
              </a:rPr>
              <a:t>Carlos Humberto Martins Júnior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2797400" y="2340450"/>
            <a:ext cx="1638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</a:rPr>
              <a:t>Lucas Gabriel Theodoro Araújo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5191888" y="2340450"/>
            <a:ext cx="1638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</a:rPr>
              <a:t>Paulo Henrique Alves Santos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7456725" y="2340450"/>
            <a:ext cx="1638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</a:rPr>
              <a:t>Pedro Henrique Pires França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04" name="Google Shape;404;p27"/>
          <p:cNvSpPr txBox="1"/>
          <p:nvPr/>
        </p:nvSpPr>
        <p:spPr>
          <a:xfrm>
            <a:off x="367450" y="3325275"/>
            <a:ext cx="34215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lang="pt-BR" sz="2600">
                <a:solidFill>
                  <a:schemeClr val="lt1"/>
                </a:solidFill>
              </a:rPr>
              <a:t>TESTE NOSSA APLICAÇÃO PELO QR CODE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27"/>
          <p:cNvSpPr/>
          <p:nvPr/>
        </p:nvSpPr>
        <p:spPr>
          <a:xfrm>
            <a:off x="3565400" y="3508975"/>
            <a:ext cx="1258200" cy="92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179350" y="586800"/>
            <a:ext cx="6907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Você conhece o Churn?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056750" y="17394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churn é a </a:t>
            </a:r>
            <a:r>
              <a:rPr b="1"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perda de clientes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ao longo do tempo. Com a crescente competição no mercado, as empresas precisam reter seus clientes para garantir crescimento e sustentabilidade.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o aumento das "bets de aposta", por exemplo, todas as 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áreas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indústria</a:t>
            </a:r>
            <a:r>
              <a:rPr lang="pt-B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estão sendo afetadas negativamente, pois essas apostas atraem clientes com ofertas tentadoras, o que leva a uma migração de capital e impacta a retenção de clientes.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25" y="627046"/>
            <a:ext cx="956025" cy="7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00" y="400775"/>
            <a:ext cx="882749" cy="88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Farol de </a:t>
            </a:r>
            <a:r>
              <a:rPr lang="pt-BR"/>
              <a:t>Churn</a:t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997975" y="17747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O Farol 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é uma luz que </a:t>
            </a:r>
            <a:r>
              <a:rPr b="1" lang="pt-BR" sz="18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auxilia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 os marinheiros a não se </a:t>
            </a:r>
            <a:r>
              <a:rPr b="1" lang="pt-BR" sz="1800">
                <a:solidFill>
                  <a:srgbClr val="FF4000"/>
                </a:solidFill>
                <a:latin typeface="Arial"/>
                <a:ea typeface="Arial"/>
                <a:cs typeface="Arial"/>
                <a:sym typeface="Arial"/>
              </a:rPr>
              <a:t>perderem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nossa aplicação pretende ser um </a:t>
            </a:r>
            <a:r>
              <a:rPr b="1" lang="pt-BR" sz="18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auxílio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 para que nossos clientes não </a:t>
            </a:r>
            <a:r>
              <a:rPr b="1"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percam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 seus usuários.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Para isso utilizaremos um modelo com base em um </a:t>
            </a:r>
            <a:r>
              <a:rPr b="1" lang="pt-BR" sz="18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Semáforo de Churn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, onde os 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usuários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 podem receber uma das seguintes classificações: baixo, médio e alto risco.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Essa 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análise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 tamb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ém irá nos ajudar a escolher a melhor tratativa em caso de </a:t>
            </a:r>
            <a:r>
              <a:rPr b="1"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inadimplência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75" y="741025"/>
            <a:ext cx="981075" cy="6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5" y="564363"/>
            <a:ext cx="98107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{457BC6F9-3E97-4AF1-85A4-0929C03549C7}</a:tableStyleId>
              </a:tblPr>
              <a:tblGrid>
                <a:gridCol w="2155950"/>
                <a:gridCol w="6935200"/>
              </a:tblGrid>
              <a:tr h="744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Peso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Variáveis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4000"/>
                          </a:solidFill>
                        </a:rPr>
                        <a:t>10</a:t>
                      </a:r>
                      <a:endParaRPr>
                        <a:solidFill>
                          <a:srgbClr val="FF4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4000"/>
                          </a:solidFill>
                        </a:rPr>
                        <a:t>Número de dias para o fim contrato</a:t>
                      </a:r>
                      <a:endParaRPr>
                        <a:solidFill>
                          <a:srgbClr val="FF40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Média de dias de atraso referente a todas as faturas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4000"/>
                          </a:solidFill>
                        </a:rPr>
                        <a:t>10</a:t>
                      </a:r>
                      <a:endParaRPr>
                        <a:solidFill>
                          <a:srgbClr val="FF4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4000"/>
                          </a:solidFill>
                        </a:rPr>
                        <a:t>Preço Acima do mercado</a:t>
                      </a:r>
                      <a:endParaRPr>
                        <a:solidFill>
                          <a:srgbClr val="FF40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Pendências em reincidência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4000"/>
                          </a:solidFill>
                        </a:rPr>
                        <a:t>10</a:t>
                      </a:r>
                      <a:endParaRPr>
                        <a:solidFill>
                          <a:srgbClr val="FF4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4000"/>
                          </a:solidFill>
                        </a:rPr>
                        <a:t>Contratos Cancelados</a:t>
                      </a:r>
                      <a:endParaRPr>
                        <a:solidFill>
                          <a:srgbClr val="FF40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Downgrade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highlight>
                            <a:srgbClr val="FFFF00"/>
                          </a:highlight>
                        </a:rPr>
                        <a:t>5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highlight>
                            <a:srgbClr val="FFFF00"/>
                          </a:highlight>
                        </a:rPr>
                        <a:t>* </a:t>
                      </a:r>
                      <a:r>
                        <a:rPr b="1" lang="pt-BR">
                          <a:highlight>
                            <a:srgbClr val="FFFF00"/>
                          </a:highlight>
                        </a:rPr>
                        <a:t>Análise de sentimento *</a:t>
                      </a:r>
                      <a:endParaRPr b="1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4000"/>
                          </a:solidFill>
                        </a:rPr>
                        <a:t>10</a:t>
                      </a:r>
                      <a:endParaRPr>
                        <a:solidFill>
                          <a:srgbClr val="FF4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4000"/>
                          </a:solidFill>
                        </a:rPr>
                        <a:t>Cobranças indevidas</a:t>
                      </a:r>
                      <a:endParaRPr>
                        <a:solidFill>
                          <a:srgbClr val="FF40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Problemas na cobranças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Tipo de cobrança digital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Sentimentos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Avaliar o sentimento dos clientes com base em reclamações e feedbacks registrados no Reclame Aqui, utilizando uma escala de pesos para mensurar a satisfação. Esses dados Podem ser facilmente obtidos por um </a:t>
            </a:r>
            <a:r>
              <a:rPr b="1" lang="pt-BR" sz="14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RPA (Web </a:t>
            </a:r>
            <a:r>
              <a:rPr b="1" lang="pt-BR" sz="14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Scraping</a:t>
            </a:r>
            <a:r>
              <a:rPr b="1" lang="pt-BR" sz="14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1" lang="pt-BR" sz="14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4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reclamações são classificadas em cinco categorias, cada uma com um peso atribuído para refletir o grau de satisfação ou insatisfação do cliente: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 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Muito ruim (alta insatisfação)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 4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Ruim (insatisfação moderada)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 3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Neutro (satisfação equilibrada)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 1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Bom (moderada satisfação)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 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Muito bom (alta satisfação)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73898" y="1219750"/>
            <a:ext cx="5126375" cy="8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</a:t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575" y="1312025"/>
            <a:ext cx="5534602" cy="370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Consulta B2B</a:t>
            </a:r>
            <a:endParaRPr/>
          </a:p>
        </p:txBody>
      </p:sp>
      <p:sp>
        <p:nvSpPr>
          <p:cNvPr id="319" name="Google Shape;319;p19"/>
          <p:cNvSpPr txBox="1"/>
          <p:nvPr/>
        </p:nvSpPr>
        <p:spPr>
          <a:xfrm>
            <a:off x="468275" y="1597875"/>
            <a:ext cx="4186200" cy="27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Os clientes B2B tem acesso a uma API a qual expõe os dados analisados </a:t>
            </a:r>
            <a:r>
              <a:rPr lang="pt-BR" sz="1800">
                <a:solidFill>
                  <a:schemeClr val="dk2"/>
                </a:solidFill>
              </a:rPr>
              <a:t>usuário</a:t>
            </a:r>
            <a:r>
              <a:rPr lang="pt-BR" sz="1800">
                <a:solidFill>
                  <a:schemeClr val="dk2"/>
                </a:solidFill>
              </a:rPr>
              <a:t> a </a:t>
            </a:r>
            <a:r>
              <a:rPr lang="pt-BR" sz="1800">
                <a:solidFill>
                  <a:schemeClr val="dk2"/>
                </a:solidFill>
              </a:rPr>
              <a:t>usuário, tais como </a:t>
            </a:r>
            <a:r>
              <a:rPr b="1" lang="pt-BR" sz="1800">
                <a:solidFill>
                  <a:srgbClr val="FF0000"/>
                </a:solidFill>
              </a:rPr>
              <a:t>distribuição dos riscos, faturamento por risco</a:t>
            </a:r>
            <a:r>
              <a:rPr lang="pt-BR" sz="1800">
                <a:solidFill>
                  <a:schemeClr val="dk2"/>
                </a:solidFill>
              </a:rPr>
              <a:t>, faturamento e montante a ser faturado.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Um arquivo poderá ser exportado contendo os dados analisados e a saída do modelo de nosso </a:t>
            </a:r>
            <a:r>
              <a:rPr b="1" lang="pt-BR" sz="1800">
                <a:solidFill>
                  <a:srgbClr val="9900FF"/>
                </a:solidFill>
              </a:rPr>
              <a:t>Farol de Churn</a:t>
            </a:r>
            <a:endParaRPr b="1" sz="1800">
              <a:solidFill>
                <a:srgbClr val="9900FF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925" y="192800"/>
            <a:ext cx="2676350" cy="47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Dashboard</a:t>
            </a:r>
            <a:endParaRPr/>
          </a:p>
        </p:txBody>
      </p:sp>
      <p:sp>
        <p:nvSpPr>
          <p:cNvPr id="326" name="Google Shape;326;p20"/>
          <p:cNvSpPr txBox="1"/>
          <p:nvPr>
            <p:ph idx="1" type="body"/>
          </p:nvPr>
        </p:nvSpPr>
        <p:spPr>
          <a:xfrm>
            <a:off x="1303800" y="1420450"/>
            <a:ext cx="7590600" cy="31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7700"/>
            <a:ext cx="9144000" cy="52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Consulta B2C</a:t>
            </a:r>
            <a:endParaRPr/>
          </a:p>
        </p:txBody>
      </p:sp>
      <p:pic>
        <p:nvPicPr>
          <p:cNvPr id="333" name="Google Shape;3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275" y="136100"/>
            <a:ext cx="2740100" cy="487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1"/>
          <p:cNvSpPr txBox="1"/>
          <p:nvPr/>
        </p:nvSpPr>
        <p:spPr>
          <a:xfrm>
            <a:off x="460975" y="1919800"/>
            <a:ext cx="4186200" cy="27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Para os </a:t>
            </a:r>
            <a:r>
              <a:rPr lang="pt-BR">
                <a:solidFill>
                  <a:schemeClr val="dk2"/>
                </a:solidFill>
              </a:rPr>
              <a:t>usuários</a:t>
            </a:r>
            <a:r>
              <a:rPr lang="pt-BR">
                <a:solidFill>
                  <a:schemeClr val="dk2"/>
                </a:solidFill>
              </a:rPr>
              <a:t> do B2C terão acesso a um chatbot equipado com uma GenAI.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Utilizando GenAI poderemos conversar com os usuários e entender qual </a:t>
            </a:r>
            <a:r>
              <a:rPr b="1" lang="pt-BR">
                <a:solidFill>
                  <a:srgbClr val="9900FF"/>
                </a:solidFill>
              </a:rPr>
              <a:t>auxilio</a:t>
            </a:r>
            <a:r>
              <a:rPr lang="pt-BR">
                <a:solidFill>
                  <a:schemeClr val="dk2"/>
                </a:solidFill>
              </a:rPr>
              <a:t> ele necessita, </a:t>
            </a:r>
            <a:r>
              <a:rPr b="1" lang="pt-BR">
                <a:solidFill>
                  <a:srgbClr val="9900FF"/>
                </a:solidFill>
              </a:rPr>
              <a:t>gerar boleto</a:t>
            </a:r>
            <a:r>
              <a:rPr lang="pt-BR">
                <a:solidFill>
                  <a:schemeClr val="dk2"/>
                </a:solidFill>
              </a:rPr>
              <a:t> ou solicitar um atendente humano caso </a:t>
            </a:r>
            <a:r>
              <a:rPr lang="pt-BR">
                <a:solidFill>
                  <a:schemeClr val="dk2"/>
                </a:solidFill>
              </a:rPr>
              <a:t>necessário</a:t>
            </a:r>
            <a:r>
              <a:rPr lang="pt-BR">
                <a:solidFill>
                  <a:schemeClr val="dk2"/>
                </a:solidFill>
              </a:rPr>
              <a:t>. Sempre oferecendo tratamento diferenciado para cada perfil de cliente.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Além disso nosso chatBot poderá realizar tratativas para problemas no faturamento.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